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404" r:id="rId2"/>
    <p:sldId id="354" r:id="rId3"/>
    <p:sldId id="401" r:id="rId4"/>
    <p:sldId id="403" r:id="rId5"/>
    <p:sldId id="40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111" d="100"/>
          <a:sy n="111" d="100"/>
        </p:scale>
        <p:origin x="10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C87AD-784F-584C-93B8-556BDBA373BC}"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9A4E5-EF8B-9149-850E-C485C2F14158}" type="slidenum">
              <a:rPr lang="en-US" smtClean="0"/>
              <a:t>‹#›</a:t>
            </a:fld>
            <a:endParaRPr lang="en-US"/>
          </a:p>
        </p:txBody>
      </p:sp>
    </p:spTree>
    <p:extLst>
      <p:ext uri="{BB962C8B-B14F-4D97-AF65-F5344CB8AC3E}">
        <p14:creationId xmlns:p14="http://schemas.microsoft.com/office/powerpoint/2010/main" val="218197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61891-0E95-8F41-AEA5-7D46C1283F7C}" type="slidenum">
              <a:rPr lang="en-US" smtClean="0"/>
              <a:t>1</a:t>
            </a:fld>
            <a:endParaRPr lang="en-US"/>
          </a:p>
        </p:txBody>
      </p:sp>
    </p:spTree>
    <p:extLst>
      <p:ext uri="{BB962C8B-B14F-4D97-AF65-F5344CB8AC3E}">
        <p14:creationId xmlns:p14="http://schemas.microsoft.com/office/powerpoint/2010/main" val="174110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Facilitator Notes:</a:t>
            </a:r>
          </a:p>
          <a:p>
            <a:endParaRPr lang="en-US" dirty="0"/>
          </a:p>
          <a:p>
            <a:r>
              <a:rPr lang="en-US" dirty="0"/>
              <a:t>Slides 33 – 37 are provided as a brief information session to educate community researchers/facilitators and note takers who will be conducting the FGD about LDSS/N as part of their FGD training. It can also be separated from this deck and used as a stand-alone slide deck in the FGD (in addition to or instead of the video resource – see slide 30 above) to educate participants on LDSS/N – why PWID might use HDS equipment, what dead space is, differences between HDS, LDS and RDS and the potential benefits of using LDSS/N). Using these slides and the video resource will also increase the likelihood of consistency in the quality of the information provided on LDSS/N in the FGD.</a:t>
            </a:r>
          </a:p>
        </p:txBody>
      </p:sp>
      <p:sp>
        <p:nvSpPr>
          <p:cNvPr id="4" name="Slide Number Placeholder 3"/>
          <p:cNvSpPr>
            <a:spLocks noGrp="1"/>
          </p:cNvSpPr>
          <p:nvPr>
            <p:ph type="sldNum" sz="quarter" idx="5"/>
          </p:nvPr>
        </p:nvSpPr>
        <p:spPr/>
        <p:txBody>
          <a:bodyPr/>
          <a:lstStyle/>
          <a:p>
            <a:fld id="{F8D61891-0E95-8F41-AEA5-7D46C1283F7C}" type="slidenum">
              <a:rPr lang="en-US" smtClean="0"/>
              <a:t>2</a:t>
            </a:fld>
            <a:endParaRPr lang="en-US"/>
          </a:p>
        </p:txBody>
      </p:sp>
    </p:spTree>
    <p:extLst>
      <p:ext uri="{BB962C8B-B14F-4D97-AF65-F5344CB8AC3E}">
        <p14:creationId xmlns:p14="http://schemas.microsoft.com/office/powerpoint/2010/main" val="265224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61891-0E95-8F41-AEA5-7D46C1283F7C}" type="slidenum">
              <a:rPr lang="en-US" smtClean="0"/>
              <a:t>3</a:t>
            </a:fld>
            <a:endParaRPr lang="en-US"/>
          </a:p>
        </p:txBody>
      </p:sp>
    </p:spTree>
    <p:extLst>
      <p:ext uri="{BB962C8B-B14F-4D97-AF65-F5344CB8AC3E}">
        <p14:creationId xmlns:p14="http://schemas.microsoft.com/office/powerpoint/2010/main" val="21328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61891-0E95-8F41-AEA5-7D46C1283F7C}" type="slidenum">
              <a:rPr lang="en-US" smtClean="0"/>
              <a:t>4</a:t>
            </a:fld>
            <a:endParaRPr lang="en-US"/>
          </a:p>
        </p:txBody>
      </p:sp>
    </p:spTree>
    <p:extLst>
      <p:ext uri="{BB962C8B-B14F-4D97-AF65-F5344CB8AC3E}">
        <p14:creationId xmlns:p14="http://schemas.microsoft.com/office/powerpoint/2010/main" val="30209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61891-0E95-8F41-AEA5-7D46C1283F7C}" type="slidenum">
              <a:rPr lang="en-US" smtClean="0"/>
              <a:t>5</a:t>
            </a:fld>
            <a:endParaRPr lang="en-US"/>
          </a:p>
        </p:txBody>
      </p:sp>
    </p:spTree>
    <p:extLst>
      <p:ext uri="{BB962C8B-B14F-4D97-AF65-F5344CB8AC3E}">
        <p14:creationId xmlns:p14="http://schemas.microsoft.com/office/powerpoint/2010/main" val="421024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2474-A77C-8A0C-BB1E-5C39091A93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50D1F8-660C-B1EF-9B17-2635FA60D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95B9186-D3F5-334F-C99A-A8FD0D207D24}"/>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5" name="Footer Placeholder 4">
            <a:extLst>
              <a:ext uri="{FF2B5EF4-FFF2-40B4-BE49-F238E27FC236}">
                <a16:creationId xmlns:a16="http://schemas.microsoft.com/office/drawing/2014/main" id="{398BE4C5-31E9-CFFD-A135-D112C699A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2829D-FA4E-8063-EBF5-C554F7C03426}"/>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374687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6BFA-5A83-6474-FACA-36329B2602A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0F94F7-A9C9-B8C4-466A-AED585FD5D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2BBAF2-9058-9CE4-F5A6-CA32E7EFB07B}"/>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5" name="Footer Placeholder 4">
            <a:extLst>
              <a:ext uri="{FF2B5EF4-FFF2-40B4-BE49-F238E27FC236}">
                <a16:creationId xmlns:a16="http://schemas.microsoft.com/office/drawing/2014/main" id="{58A41F68-BDFD-DE71-9467-D58C79BF0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CD48F-2537-DD95-8396-A54AE3354294}"/>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185456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1157B-345B-A8FD-31ED-D57A2DC5FB4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9D1663-7902-C48A-50CA-3F0BA2787F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F594BE-2EBB-FA0D-3B3B-59217A9860CB}"/>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5" name="Footer Placeholder 4">
            <a:extLst>
              <a:ext uri="{FF2B5EF4-FFF2-40B4-BE49-F238E27FC236}">
                <a16:creationId xmlns:a16="http://schemas.microsoft.com/office/drawing/2014/main" id="{101559DE-DC20-DBEF-08B2-FE9A5F708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54822-61DE-2AEC-5D13-452AD07A4367}"/>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264075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91E3-E3DF-4F90-82B0-F10A0F1F81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64F050-2918-EC82-9BEC-E0CB44E1E8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CECC62-277B-A469-DFA1-6BDB70A5D070}"/>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5" name="Footer Placeholder 4">
            <a:extLst>
              <a:ext uri="{FF2B5EF4-FFF2-40B4-BE49-F238E27FC236}">
                <a16:creationId xmlns:a16="http://schemas.microsoft.com/office/drawing/2014/main" id="{B473C3CE-194E-4973-94B1-F52F1DFA7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EE691-6CB2-2C87-622A-81849BB9F8DC}"/>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294974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E812-499E-57E4-193F-605A411450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C8AAC0-CF5C-B675-B99A-4616DFFFA1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B739F7-D519-6561-2D39-59CC5F753C3E}"/>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5" name="Footer Placeholder 4">
            <a:extLst>
              <a:ext uri="{FF2B5EF4-FFF2-40B4-BE49-F238E27FC236}">
                <a16:creationId xmlns:a16="http://schemas.microsoft.com/office/drawing/2014/main" id="{0082AE09-20D4-FA8E-8AC7-8BFD6A5D4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1D05B-5997-8A12-519F-AEE88CE1E613}"/>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373449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4DF4-B239-6D8D-6C07-07892ABE75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2F0FD1-B4C2-21F2-EBA0-833FAE11F2E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820892D-7005-922D-6F9B-2A84421A49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E18898-E791-ECE6-19DF-D051A8C03FDD}"/>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6" name="Footer Placeholder 5">
            <a:extLst>
              <a:ext uri="{FF2B5EF4-FFF2-40B4-BE49-F238E27FC236}">
                <a16:creationId xmlns:a16="http://schemas.microsoft.com/office/drawing/2014/main" id="{7D66CFA4-C464-2AC1-4D30-60A9DD45E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B2985-0162-E524-31B2-B05ABA21332F}"/>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151877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6150-4ADC-F040-E5CF-28F36C0E28F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8464F2-B82C-B7E9-9D5A-1314FF3A2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49BC5E-6E5F-12B1-56D1-9EC4B6A98F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C3B578B-916E-68F9-FE2B-A478A7C9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02768F-F008-9885-7A2E-0D593C03D6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9C38C80-A800-385E-8F45-3EC67C70D367}"/>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8" name="Footer Placeholder 7">
            <a:extLst>
              <a:ext uri="{FF2B5EF4-FFF2-40B4-BE49-F238E27FC236}">
                <a16:creationId xmlns:a16="http://schemas.microsoft.com/office/drawing/2014/main" id="{A7EC33AC-AECD-5BF8-A1C5-9E3460C67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9AC5C-FB0F-D42F-B122-40E28C437B7E}"/>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296140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F918-E2AE-8A51-A0E0-620511C2B6F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F96D5A-E03F-9CD4-A44B-297ACFC0B86B}"/>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4" name="Footer Placeholder 3">
            <a:extLst>
              <a:ext uri="{FF2B5EF4-FFF2-40B4-BE49-F238E27FC236}">
                <a16:creationId xmlns:a16="http://schemas.microsoft.com/office/drawing/2014/main" id="{1277E316-F66D-5991-DAB8-7EE8AF7C8A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DF130-90EB-BC12-F279-8E6A624B4931}"/>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19176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87B8E-F850-4C40-912F-0516EDDF1EB1}"/>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3" name="Footer Placeholder 2">
            <a:extLst>
              <a:ext uri="{FF2B5EF4-FFF2-40B4-BE49-F238E27FC236}">
                <a16:creationId xmlns:a16="http://schemas.microsoft.com/office/drawing/2014/main" id="{330A684C-7861-AAD3-C48D-7FDDC0F65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08A2F-78DF-4D26-BCB9-E4AD5617D230}"/>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32324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5E94-25AA-5FA6-7E3A-662F635B7E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EBC996C-A648-B278-D634-F1950AC53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7308BE-2C64-851F-C193-DC02653F0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E98ED8-7B02-0A54-4C2A-C1B7AA110E52}"/>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6" name="Footer Placeholder 5">
            <a:extLst>
              <a:ext uri="{FF2B5EF4-FFF2-40B4-BE49-F238E27FC236}">
                <a16:creationId xmlns:a16="http://schemas.microsoft.com/office/drawing/2014/main" id="{748F1AD7-EF6F-4B70-94EE-220A5C5D8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A28CA-ED92-3F47-CCBD-8781F0C5A4EF}"/>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379009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2D8C-B012-7CF1-53AD-C337FBBE14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012E133-A640-5C71-C60C-D44B8B525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6047E-FA3E-4F1A-CB7B-9E61DE8B7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70A819-8327-8D5F-2206-96FD43C755EA}"/>
              </a:ext>
            </a:extLst>
          </p:cNvPr>
          <p:cNvSpPr>
            <a:spLocks noGrp="1"/>
          </p:cNvSpPr>
          <p:nvPr>
            <p:ph type="dt" sz="half" idx="10"/>
          </p:nvPr>
        </p:nvSpPr>
        <p:spPr/>
        <p:txBody>
          <a:bodyPr/>
          <a:lstStyle/>
          <a:p>
            <a:fld id="{85FDF9D2-F360-9A47-8899-5E75FC7629CB}" type="datetimeFigureOut">
              <a:rPr lang="en-US" smtClean="0"/>
              <a:t>5/19/26</a:t>
            </a:fld>
            <a:endParaRPr lang="en-US"/>
          </a:p>
        </p:txBody>
      </p:sp>
      <p:sp>
        <p:nvSpPr>
          <p:cNvPr id="6" name="Footer Placeholder 5">
            <a:extLst>
              <a:ext uri="{FF2B5EF4-FFF2-40B4-BE49-F238E27FC236}">
                <a16:creationId xmlns:a16="http://schemas.microsoft.com/office/drawing/2014/main" id="{97FE7305-CD4C-B947-6EA8-218D26328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CDA7F-A8E0-7D54-4EF8-5203B6CEFD84}"/>
              </a:ext>
            </a:extLst>
          </p:cNvPr>
          <p:cNvSpPr>
            <a:spLocks noGrp="1"/>
          </p:cNvSpPr>
          <p:nvPr>
            <p:ph type="sldNum" sz="quarter" idx="12"/>
          </p:nvPr>
        </p:nvSpPr>
        <p:spPr/>
        <p:txBody>
          <a:bodyPr/>
          <a:lstStyle/>
          <a:p>
            <a:fld id="{5BBD451A-AEC9-F147-A12E-B754AD2634E9}" type="slidenum">
              <a:rPr lang="en-US" smtClean="0"/>
              <a:t>‹#›</a:t>
            </a:fld>
            <a:endParaRPr lang="en-US"/>
          </a:p>
        </p:txBody>
      </p:sp>
    </p:spTree>
    <p:extLst>
      <p:ext uri="{BB962C8B-B14F-4D97-AF65-F5344CB8AC3E}">
        <p14:creationId xmlns:p14="http://schemas.microsoft.com/office/powerpoint/2010/main" val="256313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C6782-9BEA-CDF4-D3A7-FD62C4F58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47273A-5706-90C7-BB05-380BA47D2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FEFDC9-87E1-D7CF-F7EC-572802A9A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FDF9D2-F360-9A47-8899-5E75FC7629CB}" type="datetimeFigureOut">
              <a:rPr lang="en-US" smtClean="0"/>
              <a:t>5/19/26</a:t>
            </a:fld>
            <a:endParaRPr lang="en-US"/>
          </a:p>
        </p:txBody>
      </p:sp>
      <p:sp>
        <p:nvSpPr>
          <p:cNvPr id="5" name="Footer Placeholder 4">
            <a:extLst>
              <a:ext uri="{FF2B5EF4-FFF2-40B4-BE49-F238E27FC236}">
                <a16:creationId xmlns:a16="http://schemas.microsoft.com/office/drawing/2014/main" id="{DC6BD155-4D6A-33E9-D47F-A3D4E76CB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B9BD2A-38DB-BF5A-6205-BC93B376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BD451A-AEC9-F147-A12E-B754AD2634E9}" type="slidenum">
              <a:rPr lang="en-US" smtClean="0"/>
              <a:t>‹#›</a:t>
            </a:fld>
            <a:endParaRPr lang="en-US"/>
          </a:p>
        </p:txBody>
      </p:sp>
    </p:spTree>
    <p:extLst>
      <p:ext uri="{BB962C8B-B14F-4D97-AF65-F5344CB8AC3E}">
        <p14:creationId xmlns:p14="http://schemas.microsoft.com/office/powerpoint/2010/main" val="182101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430D-63E5-8BA1-9F0F-F5B4444816D5}"/>
              </a:ext>
            </a:extLst>
          </p:cNvPr>
          <p:cNvSpPr>
            <a:spLocks noGrp="1"/>
          </p:cNvSpPr>
          <p:nvPr>
            <p:ph type="ctrTitle"/>
          </p:nvPr>
        </p:nvSpPr>
        <p:spPr>
          <a:xfrm>
            <a:off x="2003352" y="835291"/>
            <a:ext cx="8286759" cy="1693159"/>
          </a:xfrm>
        </p:spPr>
        <p:txBody>
          <a:bodyPr>
            <a:normAutofit/>
          </a:bodyPr>
          <a:lstStyle/>
          <a:p>
            <a:r>
              <a:rPr lang="en-US" sz="4800" b="1" dirty="0"/>
              <a:t>Low Dead Space Needles &amp; Syringes (LDSS/N)</a:t>
            </a:r>
            <a:endParaRPr lang="en-US" sz="4800" dirty="0">
              <a:solidFill>
                <a:srgbClr val="FFFFFF"/>
              </a:solidFill>
            </a:endParaRPr>
          </a:p>
        </p:txBody>
      </p:sp>
      <p:sp>
        <p:nvSpPr>
          <p:cNvPr id="3" name="Subtitle 2">
            <a:extLst>
              <a:ext uri="{FF2B5EF4-FFF2-40B4-BE49-F238E27FC236}">
                <a16:creationId xmlns:a16="http://schemas.microsoft.com/office/drawing/2014/main" id="{86BFE8AA-822D-FFF6-5498-B467733D1DBD}"/>
              </a:ext>
            </a:extLst>
          </p:cNvPr>
          <p:cNvSpPr>
            <a:spLocks noGrp="1"/>
          </p:cNvSpPr>
          <p:nvPr>
            <p:ph type="subTitle" idx="1"/>
          </p:nvPr>
        </p:nvSpPr>
        <p:spPr>
          <a:xfrm>
            <a:off x="1242716" y="2934686"/>
            <a:ext cx="9808029" cy="1241828"/>
          </a:xfrm>
        </p:spPr>
        <p:txBody>
          <a:bodyPr>
            <a:normAutofit fontScale="47500" lnSpcReduction="20000"/>
          </a:bodyPr>
          <a:lstStyle/>
          <a:p>
            <a:pPr>
              <a:lnSpc>
                <a:spcPct val="170000"/>
              </a:lnSpc>
            </a:pPr>
            <a:r>
              <a:rPr lang="en-US" sz="6200" b="1" dirty="0">
                <a:solidFill>
                  <a:srgbClr val="C00000"/>
                </a:solidFill>
              </a:rPr>
              <a:t>Training for community researchers and peer educators</a:t>
            </a:r>
            <a:endParaRPr lang="en-US" sz="600" b="1" dirty="0">
              <a:solidFill>
                <a:srgbClr val="C00000"/>
              </a:solidFill>
            </a:endParaRPr>
          </a:p>
        </p:txBody>
      </p:sp>
      <p:sp>
        <p:nvSpPr>
          <p:cNvPr id="6" name="TextBox 5">
            <a:extLst>
              <a:ext uri="{FF2B5EF4-FFF2-40B4-BE49-F238E27FC236}">
                <a16:creationId xmlns:a16="http://schemas.microsoft.com/office/drawing/2014/main" id="{CE350886-67CD-CFD7-51B7-426DC3C4994C}"/>
              </a:ext>
            </a:extLst>
          </p:cNvPr>
          <p:cNvSpPr txBox="1"/>
          <p:nvPr/>
        </p:nvSpPr>
        <p:spPr>
          <a:xfrm>
            <a:off x="4171706" y="6178322"/>
            <a:ext cx="7564773" cy="307777"/>
          </a:xfrm>
          <a:prstGeom prst="rect">
            <a:avLst/>
          </a:prstGeom>
          <a:noFill/>
        </p:spPr>
        <p:txBody>
          <a:bodyPr wrap="square">
            <a:spAutoFit/>
          </a:bodyPr>
          <a:lstStyle/>
          <a:p>
            <a:pPr algn="r"/>
            <a:r>
              <a:rPr lang="en-US" sz="1400" i="1" dirty="0"/>
              <a:t>In support of Unitaid HCV Portfolio Projects on Hepatitis C and People who Inject Drugs in LMIC</a:t>
            </a:r>
          </a:p>
        </p:txBody>
      </p:sp>
      <p:pic>
        <p:nvPicPr>
          <p:cNvPr id="4" name="Picture 4" descr="A picture containing icon&#10;&#10;Description automatically generated">
            <a:extLst>
              <a:ext uri="{FF2B5EF4-FFF2-40B4-BE49-F238E27FC236}">
                <a16:creationId xmlns:a16="http://schemas.microsoft.com/office/drawing/2014/main" id="{83C32BBA-5BD7-A54B-12B7-19BD7DC1E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049" y="4714941"/>
            <a:ext cx="1112658" cy="112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rnet Institute | Melbourne VIC">
            <a:extLst>
              <a:ext uri="{FF2B5EF4-FFF2-40B4-BE49-F238E27FC236}">
                <a16:creationId xmlns:a16="http://schemas.microsoft.com/office/drawing/2014/main" id="{96E68CA0-0378-84C5-E75D-7D430B430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405" y="4809554"/>
            <a:ext cx="1456629" cy="13709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a:extLst>
              <a:ext uri="{FF2B5EF4-FFF2-40B4-BE49-F238E27FC236}">
                <a16:creationId xmlns:a16="http://schemas.microsoft.com/office/drawing/2014/main" id="{A359C379-CC4E-DB83-9BBB-40C80EA468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243" y="4849725"/>
            <a:ext cx="1985117" cy="952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and white logo&#10;&#10;Description automatically generated">
            <a:extLst>
              <a:ext uri="{FF2B5EF4-FFF2-40B4-BE49-F238E27FC236}">
                <a16:creationId xmlns:a16="http://schemas.microsoft.com/office/drawing/2014/main" id="{550001EF-4130-A0BC-BF9B-F46BF5B62F80}"/>
              </a:ext>
            </a:extLst>
          </p:cNvPr>
          <p:cNvPicPr>
            <a:picLocks noChangeAspect="1"/>
          </p:cNvPicPr>
          <p:nvPr/>
        </p:nvPicPr>
        <p:blipFill>
          <a:blip r:embed="rId6"/>
          <a:stretch>
            <a:fillRect/>
          </a:stretch>
        </p:blipFill>
        <p:spPr>
          <a:xfrm>
            <a:off x="1010794" y="4948161"/>
            <a:ext cx="1985117" cy="833548"/>
          </a:xfrm>
          <a:prstGeom prst="rect">
            <a:avLst/>
          </a:prstGeom>
        </p:spPr>
      </p:pic>
      <p:pic>
        <p:nvPicPr>
          <p:cNvPr id="19" name="Picture 18">
            <a:extLst>
              <a:ext uri="{FF2B5EF4-FFF2-40B4-BE49-F238E27FC236}">
                <a16:creationId xmlns:a16="http://schemas.microsoft.com/office/drawing/2014/main" id="{B0FD761B-76CE-1323-D672-BFFF9DB4CDAA}"/>
              </a:ext>
            </a:extLst>
          </p:cNvPr>
          <p:cNvPicPr>
            <a:picLocks noChangeAspect="1"/>
          </p:cNvPicPr>
          <p:nvPr/>
        </p:nvPicPr>
        <p:blipFill>
          <a:blip r:embed="rId7"/>
          <a:stretch>
            <a:fillRect/>
          </a:stretch>
        </p:blipFill>
        <p:spPr>
          <a:xfrm>
            <a:off x="9544058" y="4486227"/>
            <a:ext cx="1485900" cy="1587500"/>
          </a:xfrm>
          <a:prstGeom prst="rect">
            <a:avLst/>
          </a:prstGeom>
        </p:spPr>
      </p:pic>
      <p:pic>
        <p:nvPicPr>
          <p:cNvPr id="21" name="Graphic 20" descr="Needle">
            <a:extLst>
              <a:ext uri="{FF2B5EF4-FFF2-40B4-BE49-F238E27FC236}">
                <a16:creationId xmlns:a16="http://schemas.microsoft.com/office/drawing/2014/main" id="{EDD2E0D9-40B5-8324-391C-623198CE62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501877" y="1095747"/>
            <a:ext cx="1855259" cy="1855259"/>
          </a:xfrm>
          <a:prstGeom prst="rect">
            <a:avLst/>
          </a:prstGeom>
          <a:ln>
            <a:noFill/>
          </a:ln>
        </p:spPr>
      </p:pic>
      <p:pic>
        <p:nvPicPr>
          <p:cNvPr id="22" name="Graphic 21" descr="Needle">
            <a:extLst>
              <a:ext uri="{FF2B5EF4-FFF2-40B4-BE49-F238E27FC236}">
                <a16:creationId xmlns:a16="http://schemas.microsoft.com/office/drawing/2014/main" id="{6CB0D995-A1B5-BAC1-3617-301E016228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flipV="1">
            <a:off x="10123115" y="1058509"/>
            <a:ext cx="1855259" cy="1855259"/>
          </a:xfrm>
          <a:prstGeom prst="rect">
            <a:avLst/>
          </a:prstGeom>
          <a:ln>
            <a:noFill/>
          </a:ln>
        </p:spPr>
      </p:pic>
    </p:spTree>
    <p:extLst>
      <p:ext uri="{BB962C8B-B14F-4D97-AF65-F5344CB8AC3E}">
        <p14:creationId xmlns:p14="http://schemas.microsoft.com/office/powerpoint/2010/main" val="224700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83-DF3B-4364-6DB9-DFECDF0E66BB}"/>
              </a:ext>
            </a:extLst>
          </p:cNvPr>
          <p:cNvSpPr>
            <a:spLocks noGrp="1"/>
          </p:cNvSpPr>
          <p:nvPr>
            <p:ph type="title"/>
          </p:nvPr>
        </p:nvSpPr>
        <p:spPr>
          <a:xfrm>
            <a:off x="361034" y="340693"/>
            <a:ext cx="2674266" cy="662608"/>
          </a:xfrm>
          <a:solidFill>
            <a:schemeClr val="tx2">
              <a:lumMod val="90000"/>
              <a:lumOff val="10000"/>
            </a:schemeClr>
          </a:solidFill>
          <a:ln>
            <a:solidFill>
              <a:schemeClr val="bg2"/>
            </a:solidFill>
          </a:ln>
        </p:spPr>
        <p:txBody>
          <a:bodyPr anchor="t">
            <a:normAutofit fontScale="90000"/>
          </a:bodyPr>
          <a:lstStyle/>
          <a:p>
            <a:r>
              <a:rPr lang="en-US" sz="2800" b="1" dirty="0">
                <a:solidFill>
                  <a:schemeClr val="bg2"/>
                </a:solidFill>
              </a:rPr>
              <a:t>FGD Presentation</a:t>
            </a:r>
            <a:r>
              <a:rPr lang="en-US" sz="4000" b="1" dirty="0">
                <a:solidFill>
                  <a:schemeClr val="bg2"/>
                </a:solidFill>
              </a:rPr>
              <a:t>  </a:t>
            </a:r>
            <a:br>
              <a:rPr lang="en-US" sz="4000" b="1" dirty="0"/>
            </a:br>
            <a:endParaRPr lang="en-US" sz="4000" b="1" dirty="0"/>
          </a:p>
        </p:txBody>
      </p:sp>
      <p:sp>
        <p:nvSpPr>
          <p:cNvPr id="3" name="Content Placeholder 2">
            <a:extLst>
              <a:ext uri="{FF2B5EF4-FFF2-40B4-BE49-F238E27FC236}">
                <a16:creationId xmlns:a16="http://schemas.microsoft.com/office/drawing/2014/main" id="{39F8130B-CF07-745A-406F-116AF9588E2A}"/>
              </a:ext>
            </a:extLst>
          </p:cNvPr>
          <p:cNvSpPr>
            <a:spLocks noGrp="1"/>
          </p:cNvSpPr>
          <p:nvPr>
            <p:ph idx="1"/>
          </p:nvPr>
        </p:nvSpPr>
        <p:spPr>
          <a:xfrm>
            <a:off x="361034" y="1474272"/>
            <a:ext cx="4962980" cy="4572064"/>
          </a:xfrm>
        </p:spPr>
        <p:txBody>
          <a:bodyPr>
            <a:noAutofit/>
          </a:bodyPr>
          <a:lstStyle/>
          <a:p>
            <a:pPr marL="0" indent="0">
              <a:buNone/>
            </a:pPr>
            <a:r>
              <a:rPr lang="en-GB" sz="1600" dirty="0"/>
              <a:t>There are many reasons why oversized N&amp;S  might be used by people who inject drugs:</a:t>
            </a:r>
          </a:p>
          <a:p>
            <a:r>
              <a:rPr lang="en-GB" sz="1600" dirty="0"/>
              <a:t>Lack of access to NSP – forced to use N&amp;S from hospital/clinics that are made for medical purposes.</a:t>
            </a:r>
          </a:p>
          <a:p>
            <a:r>
              <a:rPr lang="en-GB" sz="1600" dirty="0"/>
              <a:t>Purchasing/procurement practices – not consulting people who inject drugs on their preferences resulting in the ‘wrong’ equipment.</a:t>
            </a:r>
          </a:p>
          <a:p>
            <a:r>
              <a:rPr lang="en-GB" sz="1600" dirty="0"/>
              <a:t>‘Cold Shake Method’ – putting the drug in the back of a syringe and mix it by drawing up blood, water or other solution and shaking – requires larger barrel.</a:t>
            </a:r>
          </a:p>
          <a:p>
            <a:r>
              <a:rPr lang="en-GB" sz="1600" dirty="0"/>
              <a:t>Brown heroin that is not “cooked up”, sterilized or filtered will not go through a finer insulin combination needle and syringe.</a:t>
            </a:r>
          </a:p>
          <a:p>
            <a:r>
              <a:rPr lang="en-GB" sz="1600" dirty="0"/>
              <a:t>Single use/auto disable needles are syringes – NOT suitable for or preferred by people who inject drugs.</a:t>
            </a:r>
          </a:p>
        </p:txBody>
      </p:sp>
      <p:pic>
        <p:nvPicPr>
          <p:cNvPr id="18436" name="Picture 4">
            <a:extLst>
              <a:ext uri="{FF2B5EF4-FFF2-40B4-BE49-F238E27FC236}">
                <a16:creationId xmlns:a16="http://schemas.microsoft.com/office/drawing/2014/main" id="{C8F3B866-D200-F6D7-34FE-C9F6A107BE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2048" y="1549400"/>
            <a:ext cx="2126009" cy="457206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FE5C2C34-7612-8392-D109-FD817B9B12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37813" y="1562501"/>
            <a:ext cx="2682054" cy="4545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082628-07CF-21C9-432A-DA8BF8A12B63}"/>
              </a:ext>
            </a:extLst>
          </p:cNvPr>
          <p:cNvSpPr txBox="1"/>
          <p:nvPr/>
        </p:nvSpPr>
        <p:spPr>
          <a:xfrm>
            <a:off x="3492500" y="340693"/>
            <a:ext cx="8280400" cy="707886"/>
          </a:xfrm>
          <a:prstGeom prst="rect">
            <a:avLst/>
          </a:prstGeom>
          <a:noFill/>
        </p:spPr>
        <p:txBody>
          <a:bodyPr wrap="square" rtlCol="0">
            <a:spAutoFit/>
          </a:bodyPr>
          <a:lstStyle/>
          <a:p>
            <a:r>
              <a:rPr lang="en-US" sz="4000" b="1" dirty="0"/>
              <a:t>Oversize Needles and Syringes</a:t>
            </a:r>
            <a:endParaRPr lang="en-US" sz="4000" dirty="0"/>
          </a:p>
        </p:txBody>
      </p:sp>
    </p:spTree>
    <p:extLst>
      <p:ext uri="{BB962C8B-B14F-4D97-AF65-F5344CB8AC3E}">
        <p14:creationId xmlns:p14="http://schemas.microsoft.com/office/powerpoint/2010/main" val="268813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83-DF3B-4364-6DB9-DFECDF0E66BB}"/>
              </a:ext>
            </a:extLst>
          </p:cNvPr>
          <p:cNvSpPr>
            <a:spLocks noGrp="1"/>
          </p:cNvSpPr>
          <p:nvPr>
            <p:ph type="title"/>
          </p:nvPr>
        </p:nvSpPr>
        <p:spPr>
          <a:xfrm>
            <a:off x="361034" y="340693"/>
            <a:ext cx="2674266" cy="662608"/>
          </a:xfrm>
          <a:solidFill>
            <a:schemeClr val="tx2">
              <a:lumMod val="90000"/>
              <a:lumOff val="10000"/>
            </a:schemeClr>
          </a:solidFill>
          <a:ln>
            <a:solidFill>
              <a:schemeClr val="bg2"/>
            </a:solidFill>
          </a:ln>
        </p:spPr>
        <p:txBody>
          <a:bodyPr anchor="t">
            <a:normAutofit fontScale="90000"/>
          </a:bodyPr>
          <a:lstStyle/>
          <a:p>
            <a:r>
              <a:rPr lang="en-US" sz="2800" b="1" dirty="0">
                <a:solidFill>
                  <a:schemeClr val="bg2"/>
                </a:solidFill>
              </a:rPr>
              <a:t>FGD Presentation</a:t>
            </a:r>
            <a:r>
              <a:rPr lang="en-US" sz="4000" b="1" dirty="0">
                <a:solidFill>
                  <a:schemeClr val="bg2"/>
                </a:solidFill>
              </a:rPr>
              <a:t>  </a:t>
            </a:r>
            <a:br>
              <a:rPr lang="en-US" sz="4000" b="1" dirty="0"/>
            </a:br>
            <a:endParaRPr lang="en-US" sz="4000" b="1" dirty="0"/>
          </a:p>
        </p:txBody>
      </p:sp>
      <p:sp>
        <p:nvSpPr>
          <p:cNvPr id="3" name="Content Placeholder 2">
            <a:extLst>
              <a:ext uri="{FF2B5EF4-FFF2-40B4-BE49-F238E27FC236}">
                <a16:creationId xmlns:a16="http://schemas.microsoft.com/office/drawing/2014/main" id="{39F8130B-CF07-745A-406F-116AF9588E2A}"/>
              </a:ext>
            </a:extLst>
          </p:cNvPr>
          <p:cNvSpPr>
            <a:spLocks noGrp="1"/>
          </p:cNvSpPr>
          <p:nvPr>
            <p:ph idx="1"/>
          </p:nvPr>
        </p:nvSpPr>
        <p:spPr>
          <a:xfrm>
            <a:off x="361034" y="1474272"/>
            <a:ext cx="4851258" cy="4572064"/>
          </a:xfrm>
        </p:spPr>
        <p:txBody>
          <a:bodyPr>
            <a:noAutofit/>
          </a:bodyPr>
          <a:lstStyle/>
          <a:p>
            <a:pPr marL="0" indent="0">
              <a:buNone/>
            </a:pPr>
            <a:r>
              <a:rPr lang="en-US" sz="2000" b="1" dirty="0"/>
              <a:t>What is Dead Space?</a:t>
            </a:r>
          </a:p>
          <a:p>
            <a:pPr fontAlgn="base"/>
            <a:r>
              <a:rPr lang="en-AU" sz="1800" dirty="0">
                <a:effectLst/>
                <a:latin typeface="Aptos" panose="020B0004020202020204" pitchFamily="34" charset="0"/>
                <a:ea typeface="Times New Roman" panose="02020603050405020304" pitchFamily="18" charset="0"/>
                <a:cs typeface="Segoe UI" panose="020B0502040204020203" pitchFamily="34" charset="0"/>
              </a:rPr>
              <a:t>Dead space is the space between the needle and the plunger when the plunger is pressed all the way down to the end of the syringe. This is the space where blood remains after the needle and syringe has been used. </a:t>
            </a:r>
            <a:br>
              <a:rPr lang="en-AU" sz="1800" dirty="0">
                <a:effectLst/>
                <a:latin typeface="Aptos" panose="020B0004020202020204" pitchFamily="34" charset="0"/>
                <a:ea typeface="Times New Roman" panose="02020603050405020304" pitchFamily="18" charset="0"/>
                <a:cs typeface="Segoe UI" panose="020B0502040204020203" pitchFamily="34" charset="0"/>
              </a:rPr>
            </a:br>
            <a:endParaRPr lang="en-AU" sz="1800" dirty="0">
              <a:effectLst/>
              <a:latin typeface="Times New Roman" panose="02020603050405020304" pitchFamily="18" charset="0"/>
              <a:ea typeface="Times New Roman" panose="02020603050405020304" pitchFamily="18" charset="0"/>
            </a:endParaRPr>
          </a:p>
          <a:p>
            <a:pPr marL="0" indent="0" fontAlgn="base">
              <a:buNone/>
            </a:pPr>
            <a:r>
              <a:rPr lang="en-AU" sz="2000" b="1" dirty="0">
                <a:effectLst/>
                <a:latin typeface="Aptos" panose="020B0004020202020204" pitchFamily="34" charset="0"/>
                <a:ea typeface="Times New Roman" panose="02020603050405020304" pitchFamily="18" charset="0"/>
                <a:cs typeface="Segoe UI" panose="020B0502040204020203" pitchFamily="34" charset="0"/>
              </a:rPr>
              <a:t>Why is the amount of dead-space important? </a:t>
            </a:r>
            <a:r>
              <a:rPr lang="en-AU" sz="2000" dirty="0">
                <a:effectLst/>
                <a:latin typeface="Aptos" panose="020B0004020202020204" pitchFamily="34" charset="0"/>
                <a:ea typeface="Times New Roman" panose="02020603050405020304" pitchFamily="18" charset="0"/>
                <a:cs typeface="Segoe UI" panose="020B0502040204020203" pitchFamily="34" charset="0"/>
              </a:rPr>
              <a:t> </a:t>
            </a:r>
            <a:endParaRPr lang="en-AU" sz="2000" dirty="0">
              <a:effectLst/>
              <a:latin typeface="Times New Roman" panose="02020603050405020304" pitchFamily="18" charset="0"/>
              <a:ea typeface="Times New Roman" panose="02020603050405020304" pitchFamily="18" charset="0"/>
            </a:endParaRPr>
          </a:p>
          <a:p>
            <a:pPr fontAlgn="base"/>
            <a:r>
              <a:rPr lang="en-AU" sz="1800" dirty="0">
                <a:effectLst/>
                <a:latin typeface="Aptos" panose="020B0004020202020204" pitchFamily="34" charset="0"/>
                <a:ea typeface="Times New Roman" panose="02020603050405020304" pitchFamily="18" charset="0"/>
                <a:cs typeface="Segoe UI" panose="020B0502040204020203" pitchFamily="34" charset="0"/>
              </a:rPr>
              <a:t>Some needles and syringes have more dead space than others and this can mean that more blood and drug is left behind after injecting. This blood could contain viruses like HIV, hepatitis C or hepatitis B. The lower the dead space, the less blood left behind and the lower the risk of getting or passing on viruses if the needle &amp; syringe is reused.  </a:t>
            </a:r>
            <a:endParaRPr lang="en-AU" sz="1800" dirty="0">
              <a:effectLst/>
              <a:latin typeface="Times New Roman" panose="02020603050405020304" pitchFamily="18" charset="0"/>
              <a:ea typeface="Times New Roman" panose="02020603050405020304" pitchFamily="18" charset="0"/>
            </a:endParaRPr>
          </a:p>
          <a:p>
            <a:pPr marL="0" indent="0">
              <a:buNone/>
            </a:pPr>
            <a:endParaRPr lang="en-US" sz="2000" dirty="0"/>
          </a:p>
          <a:p>
            <a:pPr marL="0" indent="0">
              <a:buNone/>
            </a:pPr>
            <a:endParaRPr lang="en-US" sz="2000" dirty="0"/>
          </a:p>
          <a:p>
            <a:pPr marL="0" indent="0">
              <a:buNone/>
            </a:pPr>
            <a:endParaRPr lang="en-US" sz="2000" dirty="0"/>
          </a:p>
        </p:txBody>
      </p:sp>
      <p:sp>
        <p:nvSpPr>
          <p:cNvPr id="4" name="TextBox 3">
            <a:extLst>
              <a:ext uri="{FF2B5EF4-FFF2-40B4-BE49-F238E27FC236}">
                <a16:creationId xmlns:a16="http://schemas.microsoft.com/office/drawing/2014/main" id="{C0082628-07CF-21C9-432A-DA8BF8A12B63}"/>
              </a:ext>
            </a:extLst>
          </p:cNvPr>
          <p:cNvSpPr txBox="1"/>
          <p:nvPr/>
        </p:nvSpPr>
        <p:spPr>
          <a:xfrm>
            <a:off x="4349750" y="318054"/>
            <a:ext cx="8280400" cy="707886"/>
          </a:xfrm>
          <a:prstGeom prst="rect">
            <a:avLst/>
          </a:prstGeom>
          <a:noFill/>
        </p:spPr>
        <p:txBody>
          <a:bodyPr wrap="square" rtlCol="0">
            <a:spAutoFit/>
          </a:bodyPr>
          <a:lstStyle/>
          <a:p>
            <a:r>
              <a:rPr lang="en-US" sz="4000" b="1" dirty="0"/>
              <a:t>What is Dead Space?</a:t>
            </a:r>
            <a:endParaRPr lang="en-US" sz="4000" dirty="0"/>
          </a:p>
        </p:txBody>
      </p:sp>
      <p:pic>
        <p:nvPicPr>
          <p:cNvPr id="5" name="Picture 2">
            <a:extLst>
              <a:ext uri="{FF2B5EF4-FFF2-40B4-BE49-F238E27FC236}">
                <a16:creationId xmlns:a16="http://schemas.microsoft.com/office/drawing/2014/main" id="{E5588FC7-6198-8086-6EF8-1D153218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70" y="660399"/>
            <a:ext cx="7990714" cy="59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3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83-DF3B-4364-6DB9-DFECDF0E66BB}"/>
              </a:ext>
            </a:extLst>
          </p:cNvPr>
          <p:cNvSpPr>
            <a:spLocks noGrp="1"/>
          </p:cNvSpPr>
          <p:nvPr>
            <p:ph type="title"/>
          </p:nvPr>
        </p:nvSpPr>
        <p:spPr>
          <a:xfrm>
            <a:off x="361034" y="340693"/>
            <a:ext cx="2674266" cy="662608"/>
          </a:xfrm>
          <a:solidFill>
            <a:schemeClr val="tx2">
              <a:lumMod val="90000"/>
              <a:lumOff val="10000"/>
            </a:schemeClr>
          </a:solidFill>
          <a:ln>
            <a:solidFill>
              <a:schemeClr val="bg2"/>
            </a:solidFill>
          </a:ln>
        </p:spPr>
        <p:txBody>
          <a:bodyPr anchor="t">
            <a:normAutofit fontScale="90000"/>
          </a:bodyPr>
          <a:lstStyle/>
          <a:p>
            <a:r>
              <a:rPr lang="en-US" sz="2800" b="1" dirty="0">
                <a:solidFill>
                  <a:schemeClr val="bg2"/>
                </a:solidFill>
              </a:rPr>
              <a:t>FGD Presentation</a:t>
            </a:r>
            <a:r>
              <a:rPr lang="en-US" sz="4000" b="1" dirty="0">
                <a:solidFill>
                  <a:schemeClr val="bg2"/>
                </a:solidFill>
              </a:rPr>
              <a:t>  </a:t>
            </a:r>
            <a:br>
              <a:rPr lang="en-US" sz="4000" b="1" dirty="0"/>
            </a:br>
            <a:endParaRPr lang="en-US" sz="4000" b="1" dirty="0"/>
          </a:p>
        </p:txBody>
      </p:sp>
      <p:sp>
        <p:nvSpPr>
          <p:cNvPr id="3" name="Content Placeholder 2">
            <a:extLst>
              <a:ext uri="{FF2B5EF4-FFF2-40B4-BE49-F238E27FC236}">
                <a16:creationId xmlns:a16="http://schemas.microsoft.com/office/drawing/2014/main" id="{39F8130B-CF07-745A-406F-116AF9588E2A}"/>
              </a:ext>
            </a:extLst>
          </p:cNvPr>
          <p:cNvSpPr>
            <a:spLocks noGrp="1"/>
          </p:cNvSpPr>
          <p:nvPr>
            <p:ph idx="1"/>
          </p:nvPr>
        </p:nvSpPr>
        <p:spPr>
          <a:xfrm>
            <a:off x="361034" y="1474272"/>
            <a:ext cx="4851258" cy="4572064"/>
          </a:xfrm>
        </p:spPr>
        <p:txBody>
          <a:bodyPr>
            <a:noAutofit/>
          </a:bodyPr>
          <a:lstStyle/>
          <a:p>
            <a:pPr marL="0" indent="0">
              <a:buNone/>
            </a:pPr>
            <a:endParaRPr lang="en-US" sz="2000" dirty="0"/>
          </a:p>
          <a:p>
            <a:pPr marL="0" indent="0">
              <a:buNone/>
            </a:pPr>
            <a:endParaRPr lang="en-US" sz="2000" dirty="0"/>
          </a:p>
          <a:p>
            <a:pPr marL="0" indent="0">
              <a:buNone/>
            </a:pPr>
            <a:endParaRPr lang="en-US" sz="2000" dirty="0"/>
          </a:p>
        </p:txBody>
      </p:sp>
      <p:sp>
        <p:nvSpPr>
          <p:cNvPr id="4" name="TextBox 3">
            <a:extLst>
              <a:ext uri="{FF2B5EF4-FFF2-40B4-BE49-F238E27FC236}">
                <a16:creationId xmlns:a16="http://schemas.microsoft.com/office/drawing/2014/main" id="{C0082628-07CF-21C9-432A-DA8BF8A12B63}"/>
              </a:ext>
            </a:extLst>
          </p:cNvPr>
          <p:cNvSpPr txBox="1"/>
          <p:nvPr/>
        </p:nvSpPr>
        <p:spPr>
          <a:xfrm>
            <a:off x="3689350" y="340693"/>
            <a:ext cx="8280400" cy="707886"/>
          </a:xfrm>
          <a:prstGeom prst="rect">
            <a:avLst/>
          </a:prstGeom>
          <a:noFill/>
        </p:spPr>
        <p:txBody>
          <a:bodyPr wrap="square" rtlCol="0">
            <a:spAutoFit/>
          </a:bodyPr>
          <a:lstStyle/>
          <a:p>
            <a:r>
              <a:rPr lang="en-US" sz="4000" b="1" dirty="0"/>
              <a:t>High &amp; Low Dead Space Syringes</a:t>
            </a:r>
            <a:endParaRPr lang="en-US" sz="4000" dirty="0"/>
          </a:p>
        </p:txBody>
      </p:sp>
      <p:sp>
        <p:nvSpPr>
          <p:cNvPr id="7" name="TextBox 6">
            <a:extLst>
              <a:ext uri="{FF2B5EF4-FFF2-40B4-BE49-F238E27FC236}">
                <a16:creationId xmlns:a16="http://schemas.microsoft.com/office/drawing/2014/main" id="{E3C32666-2B88-27D3-2F3B-24C43D5B944B}"/>
              </a:ext>
            </a:extLst>
          </p:cNvPr>
          <p:cNvSpPr txBox="1"/>
          <p:nvPr/>
        </p:nvSpPr>
        <p:spPr>
          <a:xfrm>
            <a:off x="542925" y="1519550"/>
            <a:ext cx="5030401" cy="4308872"/>
          </a:xfrm>
          <a:prstGeom prst="rect">
            <a:avLst/>
          </a:prstGeom>
          <a:noFill/>
        </p:spPr>
        <p:txBody>
          <a:bodyPr wrap="square">
            <a:spAutoFit/>
          </a:bodyPr>
          <a:lstStyle/>
          <a:p>
            <a:r>
              <a:rPr lang="en-US" sz="2000" b="1" dirty="0"/>
              <a:t>High Dead Space Syringes/Needles</a:t>
            </a:r>
          </a:p>
          <a:p>
            <a:endParaRPr lang="en-US" dirty="0"/>
          </a:p>
          <a:p>
            <a:r>
              <a:rPr lang="en-US" dirty="0"/>
              <a:t>Needles and syringes (that come as a separate syringe and detachable needle) are high dead space – a larger amount of bloody drug solution is left inside the needle and syringe after injection (after the plunger is fully depressed).</a:t>
            </a:r>
          </a:p>
          <a:p>
            <a:endParaRPr lang="en-US" dirty="0"/>
          </a:p>
          <a:p>
            <a:r>
              <a:rPr lang="en-US" sz="2000" b="1" dirty="0"/>
              <a:t>Low Dead Space Syringes</a:t>
            </a:r>
          </a:p>
          <a:p>
            <a:endParaRPr lang="en-US" dirty="0"/>
          </a:p>
          <a:p>
            <a:r>
              <a:rPr lang="en-US" dirty="0"/>
              <a:t>Standard insulin-type 1ml fixed needle and syringe units and other fixed needle and syringes are naturally low dead space – there is very little room for any bloody drug solution after injection (after the plunger is fully depressed). </a:t>
            </a:r>
          </a:p>
        </p:txBody>
      </p:sp>
      <p:pic>
        <p:nvPicPr>
          <p:cNvPr id="23554" name="Picture 2">
            <a:extLst>
              <a:ext uri="{FF2B5EF4-FFF2-40B4-BE49-F238E27FC236}">
                <a16:creationId xmlns:a16="http://schemas.microsoft.com/office/drawing/2014/main" id="{07DA2CB4-6855-5924-C75D-9F7302229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625370" y="2766907"/>
            <a:ext cx="1966014" cy="3979403"/>
          </a:xfrm>
          <a:prstGeom prst="rect">
            <a:avLst/>
          </a:prstGeom>
          <a:noFill/>
          <a:ln>
            <a:solidFill>
              <a:srgbClr val="092B3B"/>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5001C9-FBCD-78F8-0000-54D43670A77E}"/>
              </a:ext>
            </a:extLst>
          </p:cNvPr>
          <p:cNvSpPr txBox="1"/>
          <p:nvPr/>
        </p:nvSpPr>
        <p:spPr>
          <a:xfrm>
            <a:off x="6375894" y="5810799"/>
            <a:ext cx="4546106" cy="369332"/>
          </a:xfrm>
          <a:prstGeom prst="rect">
            <a:avLst/>
          </a:prstGeom>
          <a:noFill/>
        </p:spPr>
        <p:txBody>
          <a:bodyPr wrap="square" rtlCol="0">
            <a:spAutoFit/>
          </a:bodyPr>
          <a:lstStyle/>
          <a:p>
            <a:r>
              <a:rPr lang="en-US" dirty="0">
                <a:solidFill>
                  <a:schemeClr val="accent5">
                    <a:lumMod val="50000"/>
                  </a:schemeClr>
                </a:solidFill>
              </a:rPr>
              <a:t>Low Dead Space ‘Fixed’ Syringe/Needle Unit</a:t>
            </a:r>
          </a:p>
        </p:txBody>
      </p:sp>
      <p:pic>
        <p:nvPicPr>
          <p:cNvPr id="9" name="Picture 4">
            <a:extLst>
              <a:ext uri="{FF2B5EF4-FFF2-40B4-BE49-F238E27FC236}">
                <a16:creationId xmlns:a16="http://schemas.microsoft.com/office/drawing/2014/main" id="{EF56493E-FA51-F5EE-2308-C23ED4EA9D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5400000">
            <a:off x="7652679" y="220987"/>
            <a:ext cx="1914475" cy="4117153"/>
          </a:xfrm>
          <a:prstGeom prst="rect">
            <a:avLst/>
          </a:prstGeom>
          <a:noFill/>
          <a:ln>
            <a:solidFill>
              <a:srgbClr val="092B3B"/>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A76807B-415F-9F80-324A-E73685BCA7A7}"/>
              </a:ext>
            </a:extLst>
          </p:cNvPr>
          <p:cNvSpPr txBox="1"/>
          <p:nvPr/>
        </p:nvSpPr>
        <p:spPr>
          <a:xfrm>
            <a:off x="6157640" y="3247332"/>
            <a:ext cx="5335860" cy="369332"/>
          </a:xfrm>
          <a:prstGeom prst="rect">
            <a:avLst/>
          </a:prstGeom>
          <a:noFill/>
        </p:spPr>
        <p:txBody>
          <a:bodyPr wrap="square">
            <a:spAutoFit/>
          </a:bodyPr>
          <a:lstStyle/>
          <a:p>
            <a:r>
              <a:rPr lang="en-US" dirty="0">
                <a:solidFill>
                  <a:schemeClr val="accent5">
                    <a:lumMod val="50000"/>
                  </a:schemeClr>
                </a:solidFill>
              </a:rPr>
              <a:t>High Dead Space Syringe with separate Needle</a:t>
            </a:r>
          </a:p>
        </p:txBody>
      </p:sp>
      <p:cxnSp>
        <p:nvCxnSpPr>
          <p:cNvPr id="5" name="Straight Arrow Connector 4">
            <a:extLst>
              <a:ext uri="{FF2B5EF4-FFF2-40B4-BE49-F238E27FC236}">
                <a16:creationId xmlns:a16="http://schemas.microsoft.com/office/drawing/2014/main" id="{4ABFAB73-BE6D-8508-58B9-F151AA9F3FFD}"/>
              </a:ext>
            </a:extLst>
          </p:cNvPr>
          <p:cNvCxnSpPr>
            <a:cxnSpLocks/>
          </p:cNvCxnSpPr>
          <p:nvPr/>
        </p:nvCxnSpPr>
        <p:spPr>
          <a:xfrm>
            <a:off x="4999592" y="3949653"/>
            <a:ext cx="1158048"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72E2042-15B5-51C8-6093-88E709C55AB2}"/>
              </a:ext>
            </a:extLst>
          </p:cNvPr>
          <p:cNvCxnSpPr>
            <a:cxnSpLocks/>
          </p:cNvCxnSpPr>
          <p:nvPr/>
        </p:nvCxnSpPr>
        <p:spPr>
          <a:xfrm>
            <a:off x="4937952" y="1761624"/>
            <a:ext cx="1158048"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00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83-DF3B-4364-6DB9-DFECDF0E66BB}"/>
              </a:ext>
            </a:extLst>
          </p:cNvPr>
          <p:cNvSpPr>
            <a:spLocks noGrp="1"/>
          </p:cNvSpPr>
          <p:nvPr>
            <p:ph type="title"/>
          </p:nvPr>
        </p:nvSpPr>
        <p:spPr>
          <a:xfrm>
            <a:off x="361034" y="340693"/>
            <a:ext cx="2674266" cy="662608"/>
          </a:xfrm>
          <a:solidFill>
            <a:schemeClr val="tx2">
              <a:lumMod val="90000"/>
              <a:lumOff val="10000"/>
            </a:schemeClr>
          </a:solidFill>
          <a:ln>
            <a:solidFill>
              <a:schemeClr val="bg2"/>
            </a:solidFill>
          </a:ln>
        </p:spPr>
        <p:txBody>
          <a:bodyPr anchor="t">
            <a:normAutofit fontScale="90000"/>
          </a:bodyPr>
          <a:lstStyle/>
          <a:p>
            <a:r>
              <a:rPr lang="en-US" sz="2800" b="1" dirty="0">
                <a:solidFill>
                  <a:schemeClr val="bg2"/>
                </a:solidFill>
              </a:rPr>
              <a:t>FGD Presentation</a:t>
            </a:r>
            <a:r>
              <a:rPr lang="en-US" sz="4000" b="1" dirty="0">
                <a:solidFill>
                  <a:schemeClr val="bg2"/>
                </a:solidFill>
              </a:rPr>
              <a:t>  </a:t>
            </a:r>
            <a:br>
              <a:rPr lang="en-US" sz="4000" b="1" dirty="0"/>
            </a:br>
            <a:endParaRPr lang="en-US" sz="4000" b="1" dirty="0"/>
          </a:p>
        </p:txBody>
      </p:sp>
      <p:sp>
        <p:nvSpPr>
          <p:cNvPr id="3" name="Content Placeholder 2">
            <a:extLst>
              <a:ext uri="{FF2B5EF4-FFF2-40B4-BE49-F238E27FC236}">
                <a16:creationId xmlns:a16="http://schemas.microsoft.com/office/drawing/2014/main" id="{39F8130B-CF07-745A-406F-116AF9588E2A}"/>
              </a:ext>
            </a:extLst>
          </p:cNvPr>
          <p:cNvSpPr>
            <a:spLocks noGrp="1"/>
          </p:cNvSpPr>
          <p:nvPr>
            <p:ph idx="1"/>
          </p:nvPr>
        </p:nvSpPr>
        <p:spPr>
          <a:xfrm>
            <a:off x="361034" y="1474272"/>
            <a:ext cx="4851258" cy="4572064"/>
          </a:xfrm>
        </p:spPr>
        <p:txBody>
          <a:bodyPr>
            <a:noAutofit/>
          </a:bodyPr>
          <a:lstStyle/>
          <a:p>
            <a:pPr marL="0" indent="0">
              <a:buNone/>
            </a:pPr>
            <a:endParaRPr lang="en-US" sz="2000" dirty="0"/>
          </a:p>
          <a:p>
            <a:pPr marL="0" indent="0">
              <a:buNone/>
            </a:pPr>
            <a:endParaRPr lang="en-US" sz="2000" dirty="0"/>
          </a:p>
          <a:p>
            <a:pPr marL="0" indent="0">
              <a:buNone/>
            </a:pPr>
            <a:endParaRPr lang="en-US" sz="2000" dirty="0"/>
          </a:p>
        </p:txBody>
      </p:sp>
      <p:sp>
        <p:nvSpPr>
          <p:cNvPr id="4" name="TextBox 3">
            <a:extLst>
              <a:ext uri="{FF2B5EF4-FFF2-40B4-BE49-F238E27FC236}">
                <a16:creationId xmlns:a16="http://schemas.microsoft.com/office/drawing/2014/main" id="{C0082628-07CF-21C9-432A-DA8BF8A12B63}"/>
              </a:ext>
            </a:extLst>
          </p:cNvPr>
          <p:cNvSpPr txBox="1"/>
          <p:nvPr/>
        </p:nvSpPr>
        <p:spPr>
          <a:xfrm>
            <a:off x="3689350" y="340693"/>
            <a:ext cx="8280400" cy="707886"/>
          </a:xfrm>
          <a:prstGeom prst="rect">
            <a:avLst/>
          </a:prstGeom>
          <a:noFill/>
        </p:spPr>
        <p:txBody>
          <a:bodyPr wrap="square" rtlCol="0">
            <a:spAutoFit/>
          </a:bodyPr>
          <a:lstStyle/>
          <a:p>
            <a:r>
              <a:rPr lang="en-US" sz="4000" b="1" dirty="0"/>
              <a:t>Other Types of Needles &amp; Syringes</a:t>
            </a:r>
            <a:endParaRPr lang="en-US" sz="4000" dirty="0"/>
          </a:p>
        </p:txBody>
      </p:sp>
      <p:sp>
        <p:nvSpPr>
          <p:cNvPr id="7" name="TextBox 6">
            <a:extLst>
              <a:ext uri="{FF2B5EF4-FFF2-40B4-BE49-F238E27FC236}">
                <a16:creationId xmlns:a16="http://schemas.microsoft.com/office/drawing/2014/main" id="{E3C32666-2B88-27D3-2F3B-24C43D5B944B}"/>
              </a:ext>
            </a:extLst>
          </p:cNvPr>
          <p:cNvSpPr txBox="1"/>
          <p:nvPr/>
        </p:nvSpPr>
        <p:spPr>
          <a:xfrm>
            <a:off x="6754423" y="1341670"/>
            <a:ext cx="5030401" cy="3170099"/>
          </a:xfrm>
          <a:prstGeom prst="rect">
            <a:avLst/>
          </a:prstGeom>
          <a:noFill/>
        </p:spPr>
        <p:txBody>
          <a:bodyPr wrap="square">
            <a:spAutoFit/>
          </a:bodyPr>
          <a:lstStyle/>
          <a:p>
            <a:r>
              <a:rPr lang="en-US" sz="2000" b="1" dirty="0"/>
              <a:t>Reduced Dead Space Syringes</a:t>
            </a:r>
          </a:p>
          <a:p>
            <a:pPr marL="285750" indent="-285750">
              <a:buFont typeface="Arial" panose="020B0604020202020204" pitchFamily="34" charset="0"/>
              <a:buChar char="•"/>
            </a:pPr>
            <a:r>
              <a:rPr lang="en-US" dirty="0"/>
              <a:t>The rubber tip of the plunger is extended using a spike that extends into the tip of the syringe and partially fills the dead space (see image below).</a:t>
            </a:r>
          </a:p>
          <a:p>
            <a:pPr marL="285750" indent="-285750">
              <a:buFont typeface="Arial" panose="020B0604020202020204" pitchFamily="34" charset="0"/>
              <a:buChar char="•"/>
            </a:pPr>
            <a:r>
              <a:rPr lang="en-US" dirty="0"/>
              <a:t>Come in 2.5ml and can be used with standard high dead space needles (but </a:t>
            </a:r>
            <a:r>
              <a:rPr lang="en-US" b="1" u="sng" dirty="0"/>
              <a:t>cannot</a:t>
            </a:r>
            <a:r>
              <a:rPr lang="en-US" dirty="0"/>
              <a:t> be used with low dead space needles).</a:t>
            </a:r>
            <a:br>
              <a:rPr lang="en-US" dirty="0"/>
            </a:br>
            <a:endParaRPr lang="en-US" dirty="0"/>
          </a:p>
          <a:p>
            <a:r>
              <a:rPr lang="en-US" dirty="0">
                <a:highlight>
                  <a:srgbClr val="FFFF00"/>
                </a:highlight>
              </a:rPr>
              <a:t>Dead Space = 45ul (approx. 50% less than standard HDS which = 92-99ul )</a:t>
            </a:r>
          </a:p>
        </p:txBody>
      </p:sp>
      <p:pic>
        <p:nvPicPr>
          <p:cNvPr id="23556" name="Picture 4">
            <a:extLst>
              <a:ext uri="{FF2B5EF4-FFF2-40B4-BE49-F238E27FC236}">
                <a16:creationId xmlns:a16="http://schemas.microsoft.com/office/drawing/2014/main" id="{B715FA4E-B9C0-BD5F-A5FB-B2794EFDD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132" y="4545605"/>
            <a:ext cx="3866092" cy="1675159"/>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32988806-6EF0-7C5C-4B0D-03015949D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702181" y="3512639"/>
            <a:ext cx="2015814" cy="374217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CFB0DDA3-FDBC-8AAA-EFF8-4A3B5F31F31E}"/>
              </a:ext>
            </a:extLst>
          </p:cNvPr>
          <p:cNvCxnSpPr>
            <a:cxnSpLocks/>
          </p:cNvCxnSpPr>
          <p:nvPr/>
        </p:nvCxnSpPr>
        <p:spPr>
          <a:xfrm flipV="1">
            <a:off x="7869518" y="5147093"/>
            <a:ext cx="517070" cy="681377"/>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F4FBDDC-9E5D-D7FC-AB65-269481D906FD}"/>
              </a:ext>
            </a:extLst>
          </p:cNvPr>
          <p:cNvCxnSpPr>
            <a:cxnSpLocks/>
          </p:cNvCxnSpPr>
          <p:nvPr/>
        </p:nvCxnSpPr>
        <p:spPr>
          <a:xfrm flipH="1">
            <a:off x="4377798" y="4651210"/>
            <a:ext cx="1061434" cy="454715"/>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302C23C-308C-CB11-F4EC-D17CA1E54A9E}"/>
              </a:ext>
            </a:extLst>
          </p:cNvPr>
          <p:cNvSpPr txBox="1"/>
          <p:nvPr/>
        </p:nvSpPr>
        <p:spPr>
          <a:xfrm>
            <a:off x="1247271" y="5746084"/>
            <a:ext cx="3530600" cy="369332"/>
          </a:xfrm>
          <a:prstGeom prst="rect">
            <a:avLst/>
          </a:prstGeom>
          <a:noFill/>
        </p:spPr>
        <p:txBody>
          <a:bodyPr wrap="square" rtlCol="0">
            <a:spAutoFit/>
          </a:bodyPr>
          <a:lstStyle/>
          <a:p>
            <a:r>
              <a:rPr lang="en-US" dirty="0">
                <a:solidFill>
                  <a:schemeClr val="accent5">
                    <a:lumMod val="50000"/>
                  </a:schemeClr>
                </a:solidFill>
              </a:rPr>
              <a:t>Low Dead Space Needle</a:t>
            </a:r>
          </a:p>
        </p:txBody>
      </p:sp>
      <p:sp>
        <p:nvSpPr>
          <p:cNvPr id="30" name="TextBox 29">
            <a:extLst>
              <a:ext uri="{FF2B5EF4-FFF2-40B4-BE49-F238E27FC236}">
                <a16:creationId xmlns:a16="http://schemas.microsoft.com/office/drawing/2014/main" id="{CB4B1302-67A2-CEBB-8786-C1AB6FA4C36A}"/>
              </a:ext>
            </a:extLst>
          </p:cNvPr>
          <p:cNvSpPr txBox="1"/>
          <p:nvPr/>
        </p:nvSpPr>
        <p:spPr>
          <a:xfrm>
            <a:off x="7709920" y="5805070"/>
            <a:ext cx="3198425" cy="369332"/>
          </a:xfrm>
          <a:prstGeom prst="rect">
            <a:avLst/>
          </a:prstGeom>
          <a:noFill/>
        </p:spPr>
        <p:txBody>
          <a:bodyPr wrap="square">
            <a:spAutoFit/>
          </a:bodyPr>
          <a:lstStyle/>
          <a:p>
            <a:r>
              <a:rPr lang="en-US" dirty="0">
                <a:solidFill>
                  <a:schemeClr val="accent5">
                    <a:lumMod val="50000"/>
                  </a:schemeClr>
                </a:solidFill>
              </a:rPr>
              <a:t>Reduced Dead Space Syringe</a:t>
            </a:r>
          </a:p>
        </p:txBody>
      </p:sp>
      <p:sp>
        <p:nvSpPr>
          <p:cNvPr id="13" name="TextBox 12">
            <a:extLst>
              <a:ext uri="{FF2B5EF4-FFF2-40B4-BE49-F238E27FC236}">
                <a16:creationId xmlns:a16="http://schemas.microsoft.com/office/drawing/2014/main" id="{3E9C1E80-1E68-7725-B71D-DB4DE7D3CC1D}"/>
              </a:ext>
            </a:extLst>
          </p:cNvPr>
          <p:cNvSpPr txBox="1"/>
          <p:nvPr/>
        </p:nvSpPr>
        <p:spPr>
          <a:xfrm>
            <a:off x="818685" y="1249446"/>
            <a:ext cx="5169672" cy="3416320"/>
          </a:xfrm>
          <a:prstGeom prst="rect">
            <a:avLst/>
          </a:prstGeom>
          <a:noFill/>
        </p:spPr>
        <p:txBody>
          <a:bodyPr wrap="square">
            <a:spAutoFit/>
          </a:bodyPr>
          <a:lstStyle/>
          <a:p>
            <a:r>
              <a:rPr lang="en-US" b="1" dirty="0"/>
              <a:t>Low Dead Space Needles</a:t>
            </a:r>
          </a:p>
          <a:p>
            <a:pPr marL="285750" indent="-285750">
              <a:buFont typeface="Arial" panose="020B0604020202020204" pitchFamily="34" charset="0"/>
              <a:buChar char="•"/>
            </a:pPr>
            <a:r>
              <a:rPr lang="en-US" dirty="0"/>
              <a:t>A1ml fixed LDSS doesn’t suit everyone’s needs</a:t>
            </a:r>
          </a:p>
          <a:p>
            <a:pPr marL="285750" indent="-285750">
              <a:buFont typeface="Arial" panose="020B0604020202020204" pitchFamily="34" charset="0"/>
              <a:buChar char="•"/>
            </a:pPr>
            <a:r>
              <a:rPr lang="en-US" dirty="0"/>
              <a:t>Low dead space needles have a plastic spike that fills the dead space between the end of the plunger and the tip of the syringe </a:t>
            </a:r>
          </a:p>
          <a:p>
            <a:pPr marL="285750" indent="-285750">
              <a:buFont typeface="Arial" panose="020B0604020202020204" pitchFamily="34" charset="0"/>
              <a:buChar char="•"/>
            </a:pPr>
            <a:r>
              <a:rPr lang="en-US" dirty="0"/>
              <a:t>Comes in different gauges/sizes (21G, 23G, 25G, 30G).</a:t>
            </a:r>
          </a:p>
          <a:p>
            <a:pPr marL="285750" indent="-285750">
              <a:buFont typeface="Arial" panose="020B0604020202020204" pitchFamily="34" charset="0"/>
              <a:buChar char="•"/>
            </a:pPr>
            <a:r>
              <a:rPr lang="en-US" dirty="0"/>
              <a:t>Fits any High Dead Space Syringe (HDSS).</a:t>
            </a:r>
          </a:p>
          <a:p>
            <a:br>
              <a:rPr lang="en-US" dirty="0">
                <a:highlight>
                  <a:srgbClr val="FFFF00"/>
                </a:highlight>
              </a:rPr>
            </a:br>
            <a:r>
              <a:rPr lang="en-US" dirty="0">
                <a:highlight>
                  <a:srgbClr val="FFFF00"/>
                </a:highlight>
              </a:rPr>
              <a:t>Dead Space = </a:t>
            </a:r>
            <a:r>
              <a:rPr lang="en-US" sz="1800" dirty="0">
                <a:highlight>
                  <a:srgbClr val="FFFF00"/>
                </a:highlight>
              </a:rPr>
              <a:t>not as low as 1ml LDSS (fixed insulin = 3ul) but </a:t>
            </a:r>
            <a:r>
              <a:rPr lang="en-US" dirty="0">
                <a:highlight>
                  <a:srgbClr val="FFFF00"/>
                </a:highlight>
              </a:rPr>
              <a:t>9 – 13ul (approx. 85 - 90% less than standard HDS)</a:t>
            </a:r>
          </a:p>
        </p:txBody>
      </p:sp>
    </p:spTree>
    <p:extLst>
      <p:ext uri="{BB962C8B-B14F-4D97-AF65-F5344CB8AC3E}">
        <p14:creationId xmlns:p14="http://schemas.microsoft.com/office/powerpoint/2010/main" val="2515483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3195A228C0F54DAEC5CA2BF098DEC6" ma:contentTypeVersion="13" ma:contentTypeDescription="Create a new document." ma:contentTypeScope="" ma:versionID="1fcb34b2fd93204fea406c09c6c9b009">
  <xsd:schema xmlns:xsd="http://www.w3.org/2001/XMLSchema" xmlns:xs="http://www.w3.org/2001/XMLSchema" xmlns:p="http://schemas.microsoft.com/office/2006/metadata/properties" xmlns:ns2="b9887f6b-630f-4dec-9afb-0f769928617f" xmlns:ns3="c7f36c9e-f56b-42d0-8afc-a9f0c7b32298" targetNamespace="http://schemas.microsoft.com/office/2006/metadata/properties" ma:root="true" ma:fieldsID="0460438f20a8ade46678b3478c671d7e" ns2:_="" ns3:_="">
    <xsd:import namespace="b9887f6b-630f-4dec-9afb-0f769928617f"/>
    <xsd:import namespace="c7f36c9e-f56b-42d0-8afc-a9f0c7b322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87f6b-630f-4dec-9afb-0f7699286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f36c9e-f56b-42d0-8afc-a9f0c7b322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887f6b-630f-4dec-9afb-0f76992861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23E3FA-75E9-4D16-AC5B-7FBB2F24850C}"/>
</file>

<file path=customXml/itemProps2.xml><?xml version="1.0" encoding="utf-8"?>
<ds:datastoreItem xmlns:ds="http://schemas.openxmlformats.org/officeDocument/2006/customXml" ds:itemID="{7427712F-5B99-4031-906D-EB6C5DFC6DB7}"/>
</file>

<file path=customXml/itemProps3.xml><?xml version="1.0" encoding="utf-8"?>
<ds:datastoreItem xmlns:ds="http://schemas.openxmlformats.org/officeDocument/2006/customXml" ds:itemID="{EFDAC971-603B-4202-80AC-F203D93650E8}"/>
</file>

<file path=docProps/app.xml><?xml version="1.0" encoding="utf-8"?>
<Properties xmlns="http://schemas.openxmlformats.org/officeDocument/2006/extended-properties" xmlns:vt="http://schemas.openxmlformats.org/officeDocument/2006/docPropsVTypes">
  <TotalTime>12</TotalTime>
  <Words>767</Words>
  <Application>Microsoft Macintosh PowerPoint</Application>
  <PresentationFormat>Widescreen</PresentationFormat>
  <Paragraphs>53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Times New Roman</vt:lpstr>
      <vt:lpstr>Office Theme</vt:lpstr>
      <vt:lpstr>Low Dead Space Needles &amp; Syringes (LDSS/N)</vt:lpstr>
      <vt:lpstr>FGD Presentation   </vt:lpstr>
      <vt:lpstr>FGD Presentation   </vt:lpstr>
      <vt:lpstr>FGD Presentation   </vt:lpstr>
      <vt:lpstr>FGD Presentation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Annie Madden</dc:creator>
  <cp:lastModifiedBy>Annie Madden</cp:lastModifiedBy>
  <cp:revision>1</cp:revision>
  <dcterms:created xsi:type="dcterms:W3CDTF">2026-05-19T10:05:21Z</dcterms:created>
  <dcterms:modified xsi:type="dcterms:W3CDTF">2026-05-19T10:18:10Z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0x010100073195A228C0F54DAEC5CA2BF098DEC6</vt:lpwstr>
  </property>
</Properties>
</file>